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9" r:id="rId3"/>
    <p:sldId id="261" r:id="rId4"/>
    <p:sldId id="257" r:id="rId5"/>
    <p:sldId id="263" r:id="rId6"/>
    <p:sldId id="264" r:id="rId7"/>
    <p:sldId id="265" r:id="rId8"/>
    <p:sldId id="266" r:id="rId9"/>
    <p:sldId id="267" r:id="rId10"/>
    <p:sldId id="268" r:id="rId11"/>
    <p:sldId id="271" r:id="rId12"/>
    <p:sldId id="269" r:id="rId13"/>
    <p:sldId id="270" r:id="rId14"/>
    <p:sldId id="27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682BA-F160-4B75-BC9D-7F1CAD7C6487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93033-824B-4AF2-87B0-3E0E95F0F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513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682BA-F160-4B75-BC9D-7F1CAD7C6487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93033-824B-4AF2-87B0-3E0E95F0F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081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682BA-F160-4B75-BC9D-7F1CAD7C6487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93033-824B-4AF2-87B0-3E0E95F0F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609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682BA-F160-4B75-BC9D-7F1CAD7C6487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93033-824B-4AF2-87B0-3E0E95F0F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925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682BA-F160-4B75-BC9D-7F1CAD7C6487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93033-824B-4AF2-87B0-3E0E95F0F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948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682BA-F160-4B75-BC9D-7F1CAD7C6487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93033-824B-4AF2-87B0-3E0E95F0F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830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682BA-F160-4B75-BC9D-7F1CAD7C6487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93033-824B-4AF2-87B0-3E0E95F0F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752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682BA-F160-4B75-BC9D-7F1CAD7C6487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93033-824B-4AF2-87B0-3E0E95F0F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933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682BA-F160-4B75-BC9D-7F1CAD7C6487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93033-824B-4AF2-87B0-3E0E95F0F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977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682BA-F160-4B75-BC9D-7F1CAD7C6487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93033-824B-4AF2-87B0-3E0E95F0F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021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682BA-F160-4B75-BC9D-7F1CAD7C6487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93033-824B-4AF2-87B0-3E0E95F0F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72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682BA-F160-4B75-BC9D-7F1CAD7C6487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93033-824B-4AF2-87B0-3E0E95F0F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101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botany.si.edu/references/codes/props/index.cf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41288"/>
          </a:xfrm>
        </p:spPr>
        <p:txBody>
          <a:bodyPr/>
          <a:lstStyle/>
          <a:p>
            <a:r>
              <a:rPr lang="en-US" b="1" dirty="0"/>
              <a:t>Appendices of the </a:t>
            </a:r>
            <a:r>
              <a:rPr lang="en-US" b="1" i="1" dirty="0"/>
              <a:t>Code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John </a:t>
            </a:r>
            <a:r>
              <a:rPr lang="en-US" sz="3600" dirty="0" err="1"/>
              <a:t>Wiersema</a:t>
            </a:r>
            <a:endParaRPr lang="en-US" sz="3600" dirty="0"/>
          </a:p>
          <a:p>
            <a:r>
              <a:rPr lang="en-US" sz="3600" dirty="0"/>
              <a:t>21 July 2017 </a:t>
            </a:r>
          </a:p>
        </p:txBody>
      </p:sp>
    </p:spTree>
    <p:extLst>
      <p:ext uri="{BB962C8B-B14F-4D97-AF65-F5344CB8AC3E}">
        <p14:creationId xmlns:p14="http://schemas.microsoft.com/office/powerpoint/2010/main" val="3748535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61" y="257577"/>
            <a:ext cx="10058400" cy="644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464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Growth of </a:t>
            </a:r>
            <a:r>
              <a:rPr lang="en-US" b="1" i="1" dirty="0"/>
              <a:t>Code</a:t>
            </a:r>
            <a:r>
              <a:rPr lang="en-US" b="1" dirty="0"/>
              <a:t> Appendices over time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66" y="1825625"/>
            <a:ext cx="1012506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258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0534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International Code of Nomenclature </a:t>
            </a:r>
            <a:br>
              <a:rPr lang="en-US" b="1" dirty="0"/>
            </a:br>
            <a:r>
              <a:rPr lang="en-US" b="1" dirty="0"/>
              <a:t>for algae, fungi, and plants: </a:t>
            </a:r>
            <a:br>
              <a:rPr lang="en-US" b="1" dirty="0"/>
            </a:br>
            <a:r>
              <a:rPr lang="en-US" b="1" dirty="0"/>
              <a:t>Appendices II-VIII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43955"/>
            <a:ext cx="10515600" cy="3833008"/>
          </a:xfrm>
        </p:spPr>
        <p:txBody>
          <a:bodyPr/>
          <a:lstStyle/>
          <a:p>
            <a:r>
              <a:rPr lang="en-US" dirty="0"/>
              <a:t>Available online at: </a:t>
            </a:r>
            <a:r>
              <a:rPr lang="en-US" dirty="0">
                <a:hlinkClick r:id="rId2"/>
              </a:rPr>
              <a:t>http://botany.si.edu/references/codes/props/index.cfm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823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337" y="128127"/>
            <a:ext cx="6811326" cy="660174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90460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51" y="682582"/>
            <a:ext cx="11553083" cy="560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515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867" y="286520"/>
            <a:ext cx="6187041" cy="635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277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96" y="605309"/>
            <a:ext cx="11513897" cy="550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358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620" y="99548"/>
            <a:ext cx="8240275" cy="665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930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68" y="457298"/>
            <a:ext cx="11956732" cy="5930623"/>
          </a:xfrm>
          <a:prstGeom prst="rect">
            <a:avLst/>
          </a:prstGeom>
        </p:spPr>
      </p:pic>
      <p:sp>
        <p:nvSpPr>
          <p:cNvPr id="3" name="Up Arrow 2"/>
          <p:cNvSpPr/>
          <p:nvPr/>
        </p:nvSpPr>
        <p:spPr>
          <a:xfrm>
            <a:off x="6149240" y="5383369"/>
            <a:ext cx="534896" cy="927279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581104" y="5903338"/>
            <a:ext cx="43736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To download full Appendices</a:t>
            </a:r>
          </a:p>
        </p:txBody>
      </p:sp>
    </p:spTree>
    <p:extLst>
      <p:ext uri="{BB962C8B-B14F-4D97-AF65-F5344CB8AC3E}">
        <p14:creationId xmlns:p14="http://schemas.microsoft.com/office/powerpoint/2010/main" val="853564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5" y="452022"/>
            <a:ext cx="12083299" cy="600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872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General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Should the Appendices continue to be published as hardcopy as well as in electronic form?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If having both formats is desirable, should the hardcopy be published at the same interval as the main text (every 6 years)?</a:t>
            </a:r>
          </a:p>
        </p:txBody>
      </p:sp>
    </p:spTree>
    <p:extLst>
      <p:ext uri="{BB962C8B-B14F-4D97-AF65-F5344CB8AC3E}">
        <p14:creationId xmlns:p14="http://schemas.microsoft.com/office/powerpoint/2010/main" val="3657742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Online Editing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Should an electronic “snapshot” of each edition of App. II–VIII be archived as a static version (i.e., not to be altered) at some regular interval?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Should a dynamic, corrected version remain available online on demand (i.e., as is currently the situation)?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If yes to the previous two questions, should the dynamic version or the most recent static version be the version that supersedes all others (i.e., considered the “version of record”)?</a:t>
            </a:r>
          </a:p>
        </p:txBody>
      </p:sp>
    </p:spTree>
    <p:extLst>
      <p:ext uri="{BB962C8B-B14F-4D97-AF65-F5344CB8AC3E}">
        <p14:creationId xmlns:p14="http://schemas.microsoft.com/office/powerpoint/2010/main" val="1532307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Lists of Fungal Names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Where to put the 51 names “protected” under Art. 14.13?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How to deal with potential for very large lists under Arts 14.13 and 56.3?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Potential for integration between lists under the Code </a:t>
            </a:r>
            <a:r>
              <a:rPr lang="en-US" sz="3200"/>
              <a:t>and nomenclatural </a:t>
            </a:r>
            <a:r>
              <a:rPr lang="en-US" sz="3200" dirty="0"/>
              <a:t>indices (e.g. Index </a:t>
            </a:r>
            <a:r>
              <a:rPr lang="en-US" sz="3200" dirty="0" err="1"/>
              <a:t>Fungorum</a:t>
            </a:r>
            <a:r>
              <a:rPr lang="en-US" sz="3200" dirty="0"/>
              <a:t>, </a:t>
            </a:r>
            <a:r>
              <a:rPr lang="en-US" sz="3200" dirty="0" err="1"/>
              <a:t>Mycobank</a:t>
            </a:r>
            <a:r>
              <a:rPr lang="en-US" sz="3200" dirty="0"/>
              <a:t>, and Fungal Names)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037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219</Words>
  <Application>Microsoft Office PowerPoint</Application>
  <PresentationFormat>Widescreen</PresentationFormat>
  <Paragraphs>18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Appendices of the Code</vt:lpstr>
      <vt:lpstr>PowerPoint Presentation</vt:lpstr>
      <vt:lpstr>Growth of Code Appendices over time</vt:lpstr>
      <vt:lpstr>International Code of Nomenclature  for algae, fungi, and plants:  Appendices II-VIII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General Questions</vt:lpstr>
      <vt:lpstr>Online Editing Questions</vt:lpstr>
      <vt:lpstr>Lists of Fungal Names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Code of Nomenclature  for algae, fungi, and plants:  Appendices II-VIII</dc:title>
  <dc:creator>PC</dc:creator>
  <cp:lastModifiedBy>Wiersema, John</cp:lastModifiedBy>
  <cp:revision>8</cp:revision>
  <dcterms:created xsi:type="dcterms:W3CDTF">2017-07-19T17:14:12Z</dcterms:created>
  <dcterms:modified xsi:type="dcterms:W3CDTF">2017-09-06T19:26:38Z</dcterms:modified>
</cp:coreProperties>
</file>